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952ed561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952ed561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There’s a specific type of neural network called the transformer.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key innovation is attention mechanism.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952ed561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952ed561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key innovation is attention. Attention is a way of making neural networks learn which parts of the input are important to consider when understanding other parts. For example, ‘it’ here refers to different nouns depending on the final word.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952ed561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952ed561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Language modelling is a task we can train models on which doesn’t need any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basically like autocorrect on your phone. Just predict what the likely next word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turns out, if our model can do this really well, it must have learnt a lot about language - we can use this as a starting checkpoint for finetuning models.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952ed561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952ed561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While </a:t>
            </a:r>
            <a:r>
              <a:rPr lang="en-GB"/>
              <a:t>basic</a:t>
            </a:r>
            <a:r>
              <a:rPr lang="en-GB"/>
              <a:t> transformers are great at solving many problems, in the real world we rarely have access to lots of high quality labels for our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do we do if we have no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last few years a new paradigm has emerged: “prompt-based learning”. You’re probably familiar with this if you’ve ever used chatGPT: Interaction with the model is based on chatting, where you prompt the model to do something, and the model replies with the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can describe a problem well, we should be able to construct a prompt to solve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952ed561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952ed561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While basic transformers are great at solving many problems, in the real world we rarely have access to lots of high quality labels for our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do we do if we have no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last few years a new paradigm has emerged: “prompt-based learning”. You’re probably familiar with this if you’ve ever used chatGPT: Interaction with the model is based on chatting, where you prompt the model to do something, and the model replies with the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can describe a problem well, we should be able to construct a prompt to solve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99709c4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99709c4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99709c4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99709c4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952ed561a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952ed561a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952ed561a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952ed561a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Chain of thought is a method which improves the reasoning of LLMs especially for tasks which require multiple steps. This is few-shot CoT.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like asking the model to show it’s ‘working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example we’re adding an additional step, asking the model to show the intermediate parts of the reasoning in the example. The model will then copy this format, giving the working out.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99709c49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99709c49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can be quite hard sometimes to come up with a load of few-shot examples for CoT with all the intermediate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Kojima et al found a bit of a cheat - if you end your prompt with “Let’s think step by step” the model will often produce the correct reasoning without any examples!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952ed56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952ed56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lots of </a:t>
            </a:r>
            <a:r>
              <a:rPr lang="en-GB"/>
              <a:t>fundamental</a:t>
            </a:r>
            <a:r>
              <a:rPr lang="en-GB"/>
              <a:t> tasks in Natural Language Processing (NLP):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Translation - </a:t>
            </a:r>
            <a:r>
              <a:rPr lang="en-GB">
                <a:solidFill>
                  <a:schemeClr val="dk1"/>
                </a:solidFill>
              </a:rPr>
              <a:t>e.g.</a:t>
            </a:r>
            <a:r>
              <a:rPr lang="en-GB"/>
              <a:t> from French into English</a:t>
            </a:r>
            <a:endParaRPr/>
          </a:p>
          <a:p>
            <a:pPr indent="-298450" lvl="0" marL="457200" rtl="0" algn="l">
              <a:spcBef>
                <a:spcPts val="0"/>
              </a:spcBef>
              <a:spcAft>
                <a:spcPts val="0"/>
              </a:spcAft>
              <a:buSzPts val="1100"/>
              <a:buChar char="●"/>
            </a:pPr>
            <a:r>
              <a:rPr lang="en-GB"/>
              <a:t>Summarization - e.g. taking a long news article and producing a short 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simplest two (and the ones we will consider today) 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Classification - assigning a label to a piece of text</a:t>
            </a:r>
            <a:endParaRPr/>
          </a:p>
          <a:p>
            <a:pPr indent="-298450" lvl="0" marL="457200" rtl="0" algn="l">
              <a:spcBef>
                <a:spcPts val="0"/>
              </a:spcBef>
              <a:spcAft>
                <a:spcPts val="0"/>
              </a:spcAft>
              <a:buSzPts val="1100"/>
              <a:buChar char="●"/>
            </a:pPr>
            <a:r>
              <a:rPr lang="en-GB"/>
              <a:t>Information extraction - a broad family of tasks where the aim is to extract knowledge in some structured form from text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952ed561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952ed561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LLM’s are </a:t>
            </a:r>
            <a:r>
              <a:rPr lang="en-GB"/>
              <a:t>surprisingly</a:t>
            </a:r>
            <a:r>
              <a:rPr lang="en-GB"/>
              <a:t> good at a lot of tasks, especially if we apply techniques such as chain of thought.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some </a:t>
            </a:r>
            <a:r>
              <a:rPr lang="en-GB"/>
              <a:t>scenarios</a:t>
            </a:r>
            <a:r>
              <a:rPr lang="en-GB"/>
              <a:t> where LLMs on their own are not enough. No matter how clever the prompt we craft:</a:t>
            </a:r>
            <a:endParaRPr/>
          </a:p>
          <a:p>
            <a:pPr indent="-298450" lvl="0" marL="457200" rtl="0" algn="l">
              <a:spcBef>
                <a:spcPts val="0"/>
              </a:spcBef>
              <a:spcAft>
                <a:spcPts val="0"/>
              </a:spcAft>
              <a:buSzPts val="1100"/>
              <a:buChar char="-"/>
            </a:pPr>
            <a:r>
              <a:rPr lang="en-GB"/>
              <a:t>If the model needs to know something which happened after it was trained.</a:t>
            </a:r>
            <a:endParaRPr/>
          </a:p>
          <a:p>
            <a:pPr indent="-298450" lvl="0" marL="457200" rtl="0" algn="l">
              <a:spcBef>
                <a:spcPts val="0"/>
              </a:spcBef>
              <a:spcAft>
                <a:spcPts val="0"/>
              </a:spcAft>
              <a:buSzPts val="1100"/>
              <a:buChar char="-"/>
            </a:pPr>
            <a:r>
              <a:rPr lang="en-GB"/>
              <a:t>If the model needs to know a fact in some niche subject field</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952ed561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952ed561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idea of RAG is we allow LLMs to access some external source of knowledge and use </a:t>
            </a:r>
            <a:r>
              <a:rPr lang="en-GB"/>
              <a:t>them to help produce their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start off with a Query (some input to the model), we then find a small number of documents which match the query. Finally we pass the query and our retrieved documents to the LLM which uses them to produce a final answer.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99709c4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99709c4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how does the vectorDB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Well we can turn pieces of text into numbers by using an embedding model. This model is very similar to the language model itself but instead of outputting the next word, we use the outputs from an internal layer. The model will have encoded something about the document in this vector which we can store alongside the original document.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99709c49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99709c49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we pass many documents into our vector DB, we can store the text alongside the embedding vector.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99709c49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99709c49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when we get a query we can use a distance measure such as cosine similarity to measure how close our query is to each document in our vector DB. We can then return the most similar documents to pass to the LLM.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952ed561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952ed561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you’re making prompts, it might feel like more of an art than a science, there are guidelines but little in the way of hard and fast rules.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t>
            </a:r>
            <a:r>
              <a:rPr lang="en-GB"/>
              <a:t>uilding applications using large language models (LLMs) is not only complex but also brittle. Typical pipelines are often implemented using prompts that are handcrafted through trial and error because LLMs are sensitive to the way prompts are used. Therefore, when you change a part of the pipeline (such as the LLM or the data), you may weaken its performance - unless you adjust the prompts (or fine-tune the steps).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952ed561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952ed561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DSPy a framework that aims to solve the brittleness problem in language model (LM)-based applications by prioritizing programming over prompts. It allows you to recompile the entire pipeline when you change a component to optimize it for your specific task, rather than repeating manual rounds of prompt engineering.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952ed561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952ed561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DSPy introduces the following series of concepts: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Handwritten prompts and fine-tunes are abstracted and replaced with Signatures</a:t>
            </a:r>
            <a:endParaRPr/>
          </a:p>
          <a:p>
            <a:pPr indent="-298450" lvl="0" marL="457200" rtl="0" algn="l">
              <a:spcBef>
                <a:spcPts val="0"/>
              </a:spcBef>
              <a:spcAft>
                <a:spcPts val="0"/>
              </a:spcAft>
              <a:buSzPts val="1100"/>
              <a:buChar char="-"/>
            </a:pPr>
            <a:r>
              <a:rPr lang="en-GB"/>
              <a:t>More advanced prompting techniques, such as Chain of Thought, are abstracted and replaced with Modules.</a:t>
            </a:r>
            <a:endParaRPr/>
          </a:p>
          <a:p>
            <a:pPr indent="-298450" lvl="0" marL="457200" rtl="0" algn="l">
              <a:spcBef>
                <a:spcPts val="0"/>
              </a:spcBef>
              <a:spcAft>
                <a:spcPts val="0"/>
              </a:spcAft>
              <a:buSzPts val="1100"/>
              <a:buChar char="-"/>
            </a:pPr>
            <a:r>
              <a:rPr lang="en-GB"/>
              <a:t>Manual prompting is automated by teleprompters and the DSPy compiler</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952ed561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952ed561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952ed561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952ed561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952ed561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952ed56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example of a classification task. Say we’re given loads of reviews of amazon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use machine learning to label the reviews as positive (5 star) or negative (1 star) automatically.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952ed561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952ed561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an example that we’re going to come back to throughout today - disaster tweet classification.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t>During an emergency situation, organisations increasingly monitor social media to find out what’s happening on the ground. There are often lots of irrelevant tweets.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952ed561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952ed561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some examples. The tweets on the left are actually about natural disasters while the tweet on the right is not.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952ed561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952ed561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 example from my own research. I’m working with a company that operates a forum for vets to discuss cases coming into their surgery.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might want to analyse the cases to answer </a:t>
            </a:r>
            <a:r>
              <a:rPr lang="en-GB"/>
              <a:t>questions</a:t>
            </a:r>
            <a:r>
              <a:rPr lang="en-GB"/>
              <a:t> like “are there more dogs than cats being discussed?”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answer this we need to label each post on the forum with whether the subject is dogs or cats.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952ed561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952ed561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project also involved information extraction. Here we’re extracting all the names of diseases, symptoms, drugs, doses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952ed561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952ed561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might also want to discover relationships. In this example we want to capture the information that the dosage “3 units” refers to this particular drug.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allows for queries such as “give me all the posts where more than X units of Y drug is used”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952ed561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952ed561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when writing posts, authors can refer to the same thing in different ways. Drugs have trade names, diseases can have different forms.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E.g. “diabetic cat” and “a cat with diabetes” refer to the same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capture this we can link these back to databases of diseases and drugs (called entity linking)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promptingguide.a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arxiv.org/abs/2205.1191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NLP Workshop</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3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Transformers</a:t>
            </a:r>
            <a:endParaRPr/>
          </a:p>
        </p:txBody>
      </p:sp>
      <p:pic>
        <p:nvPicPr>
          <p:cNvPr id="135" name="Google Shape;135;p22"/>
          <p:cNvPicPr preferRelativeResize="0"/>
          <p:nvPr/>
        </p:nvPicPr>
        <p:blipFill>
          <a:blip r:embed="rId3">
            <a:alphaModFix/>
          </a:blip>
          <a:stretch>
            <a:fillRect/>
          </a:stretch>
        </p:blipFill>
        <p:spPr>
          <a:xfrm>
            <a:off x="182450" y="1165825"/>
            <a:ext cx="4503950" cy="3820974"/>
          </a:xfrm>
          <a:prstGeom prst="rect">
            <a:avLst/>
          </a:prstGeom>
          <a:noFill/>
          <a:ln>
            <a:noFill/>
          </a:ln>
        </p:spPr>
      </p:pic>
      <p:grpSp>
        <p:nvGrpSpPr>
          <p:cNvPr id="136" name="Google Shape;136;p22"/>
          <p:cNvGrpSpPr/>
          <p:nvPr/>
        </p:nvGrpSpPr>
        <p:grpSpPr>
          <a:xfrm>
            <a:off x="5195150" y="306588"/>
            <a:ext cx="3593450" cy="4530324"/>
            <a:chOff x="5195150" y="306588"/>
            <a:chExt cx="3593450" cy="4530324"/>
          </a:xfrm>
        </p:grpSpPr>
        <p:pic>
          <p:nvPicPr>
            <p:cNvPr id="137" name="Google Shape;137;p22"/>
            <p:cNvPicPr preferRelativeResize="0"/>
            <p:nvPr/>
          </p:nvPicPr>
          <p:blipFill>
            <a:blip r:embed="rId4">
              <a:alphaModFix/>
            </a:blip>
            <a:stretch>
              <a:fillRect/>
            </a:stretch>
          </p:blipFill>
          <p:spPr>
            <a:xfrm>
              <a:off x="5195150" y="306588"/>
              <a:ext cx="3593450" cy="4530324"/>
            </a:xfrm>
            <a:prstGeom prst="rect">
              <a:avLst/>
            </a:prstGeom>
            <a:noFill/>
            <a:ln>
              <a:noFill/>
            </a:ln>
          </p:spPr>
        </p:pic>
        <p:pic>
          <p:nvPicPr>
            <p:cNvPr id="138" name="Google Shape;138;p22"/>
            <p:cNvPicPr preferRelativeResize="0"/>
            <p:nvPr/>
          </p:nvPicPr>
          <p:blipFill rotWithShape="1">
            <a:blip r:embed="rId5">
              <a:alphaModFix/>
            </a:blip>
            <a:srcRect b="24046" l="12729" r="19413" t="5866"/>
            <a:stretch/>
          </p:blipFill>
          <p:spPr>
            <a:xfrm>
              <a:off x="5655193" y="571786"/>
              <a:ext cx="2438425" cy="3174900"/>
            </a:xfrm>
            <a:prstGeom prst="rect">
              <a:avLst/>
            </a:prstGeom>
            <a:noFill/>
            <a:ln>
              <a:noFill/>
            </a:ln>
          </p:spPr>
        </p:pic>
        <p:pic>
          <p:nvPicPr>
            <p:cNvPr id="139" name="Google Shape;139;p22"/>
            <p:cNvPicPr preferRelativeResize="0"/>
            <p:nvPr/>
          </p:nvPicPr>
          <p:blipFill rotWithShape="1">
            <a:blip r:embed="rId5">
              <a:alphaModFix/>
            </a:blip>
            <a:srcRect b="6083" l="14983" r="19412" t="79321"/>
            <a:stretch/>
          </p:blipFill>
          <p:spPr>
            <a:xfrm>
              <a:off x="5734925" y="3896750"/>
              <a:ext cx="2357501" cy="66117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p:cNvPicPr preferRelativeResize="0"/>
          <p:nvPr/>
        </p:nvPicPr>
        <p:blipFill rotWithShape="1">
          <a:blip r:embed="rId3">
            <a:alphaModFix/>
          </a:blip>
          <a:srcRect b="59327" l="29337" r="29341" t="-71034"/>
          <a:stretch/>
        </p:blipFill>
        <p:spPr>
          <a:xfrm>
            <a:off x="438575" y="493050"/>
            <a:ext cx="3652452" cy="4078950"/>
          </a:xfrm>
          <a:prstGeom prst="rect">
            <a:avLst/>
          </a:prstGeom>
          <a:noFill/>
          <a:ln>
            <a:noFill/>
          </a:ln>
        </p:spPr>
      </p:pic>
      <p:pic>
        <p:nvPicPr>
          <p:cNvPr id="145" name="Google Shape;145;p23"/>
          <p:cNvPicPr preferRelativeResize="0"/>
          <p:nvPr/>
        </p:nvPicPr>
        <p:blipFill rotWithShape="1">
          <a:blip r:embed="rId3">
            <a:alphaModFix/>
          </a:blip>
          <a:srcRect b="-71045" l="29341" r="29337" t="59338"/>
          <a:stretch/>
        </p:blipFill>
        <p:spPr>
          <a:xfrm>
            <a:off x="4841875" y="532275"/>
            <a:ext cx="3652452" cy="407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Language Models</a:t>
            </a:r>
            <a:endParaRPr/>
          </a:p>
        </p:txBody>
      </p:sp>
      <p:pic>
        <p:nvPicPr>
          <p:cNvPr id="151" name="Google Shape;151;p24"/>
          <p:cNvPicPr preferRelativeResize="0"/>
          <p:nvPr/>
        </p:nvPicPr>
        <p:blipFill>
          <a:blip r:embed="rId3">
            <a:alphaModFix/>
          </a:blip>
          <a:stretch>
            <a:fillRect/>
          </a:stretch>
        </p:blipFill>
        <p:spPr>
          <a:xfrm>
            <a:off x="442900" y="1735525"/>
            <a:ext cx="8258175" cy="235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No labels?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Prompting</a:t>
            </a:r>
            <a:endParaRPr/>
          </a:p>
        </p:txBody>
      </p:sp>
      <p:pic>
        <p:nvPicPr>
          <p:cNvPr id="162" name="Google Shape;162;p26"/>
          <p:cNvPicPr preferRelativeResize="0"/>
          <p:nvPr/>
        </p:nvPicPr>
        <p:blipFill>
          <a:blip r:embed="rId3">
            <a:alphaModFix/>
          </a:blip>
          <a:stretch>
            <a:fillRect/>
          </a:stretch>
        </p:blipFill>
        <p:spPr>
          <a:xfrm>
            <a:off x="741850" y="1059125"/>
            <a:ext cx="7533926" cy="3730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Zero-Shot Prompting</a:t>
            </a:r>
            <a:endParaRPr/>
          </a:p>
        </p:txBody>
      </p:sp>
      <p:sp>
        <p:nvSpPr>
          <p:cNvPr id="168" name="Google Shape;168;p27"/>
          <p:cNvSpPr txBox="1"/>
          <p:nvPr/>
        </p:nvSpPr>
        <p:spPr>
          <a:xfrm>
            <a:off x="778450" y="1706375"/>
            <a:ext cx="7203300" cy="13653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Classify the text as positive or negative.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Text: I think NLP is amazing.</a:t>
            </a:r>
            <a:endParaRPr sz="1800">
              <a:solidFill>
                <a:schemeClr val="lt1"/>
              </a:solidFill>
            </a:endParaRPr>
          </a:p>
          <a:p>
            <a:pPr indent="0" lvl="0" marL="0" rtl="0" algn="l">
              <a:spcBef>
                <a:spcPts val="0"/>
              </a:spcBef>
              <a:spcAft>
                <a:spcPts val="0"/>
              </a:spcAft>
              <a:buNone/>
            </a:pPr>
            <a:r>
              <a:rPr lang="en-GB" sz="1800">
                <a:solidFill>
                  <a:schemeClr val="lt1"/>
                </a:solidFill>
              </a:rPr>
              <a:t>Sentiment:</a:t>
            </a:r>
            <a:endParaRPr sz="1800">
              <a:solidFill>
                <a:schemeClr val="lt1"/>
              </a:solidFill>
            </a:endParaRPr>
          </a:p>
        </p:txBody>
      </p:sp>
      <p:sp>
        <p:nvSpPr>
          <p:cNvPr id="169" name="Google Shape;169;p27"/>
          <p:cNvSpPr txBox="1"/>
          <p:nvPr/>
        </p:nvSpPr>
        <p:spPr>
          <a:xfrm>
            <a:off x="778450" y="3662525"/>
            <a:ext cx="7203300" cy="5727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positive</a:t>
            </a:r>
            <a:endParaRPr sz="1800">
              <a:solidFill>
                <a:schemeClr val="lt1"/>
              </a:solidFill>
            </a:endParaRPr>
          </a:p>
        </p:txBody>
      </p:sp>
      <p:sp>
        <p:nvSpPr>
          <p:cNvPr id="170" name="Google Shape;170;p27"/>
          <p:cNvSpPr txBox="1"/>
          <p:nvPr>
            <p:ph idx="1" type="body"/>
          </p:nvPr>
        </p:nvSpPr>
        <p:spPr>
          <a:xfrm>
            <a:off x="768900" y="1228675"/>
            <a:ext cx="1598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Prompt:</a:t>
            </a:r>
            <a:endParaRPr/>
          </a:p>
        </p:txBody>
      </p:sp>
      <p:sp>
        <p:nvSpPr>
          <p:cNvPr id="171" name="Google Shape;171;p27"/>
          <p:cNvSpPr txBox="1"/>
          <p:nvPr>
            <p:ph idx="1" type="body"/>
          </p:nvPr>
        </p:nvSpPr>
        <p:spPr>
          <a:xfrm>
            <a:off x="768900" y="3209875"/>
            <a:ext cx="1598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Output: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Few-Shot Prompting</a:t>
            </a:r>
            <a:endParaRPr/>
          </a:p>
        </p:txBody>
      </p:sp>
      <p:sp>
        <p:nvSpPr>
          <p:cNvPr id="177" name="Google Shape;177;p28"/>
          <p:cNvSpPr txBox="1"/>
          <p:nvPr/>
        </p:nvSpPr>
        <p:spPr>
          <a:xfrm>
            <a:off x="778450" y="1469175"/>
            <a:ext cx="7203300" cy="2068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Classify the text as positive or negative.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Text: I hate everything.</a:t>
            </a:r>
            <a:endParaRPr sz="1800">
              <a:solidFill>
                <a:schemeClr val="lt1"/>
              </a:solidFill>
            </a:endParaRPr>
          </a:p>
          <a:p>
            <a:pPr indent="0" lvl="0" marL="0" rtl="0" algn="l">
              <a:spcBef>
                <a:spcPts val="0"/>
              </a:spcBef>
              <a:spcAft>
                <a:spcPts val="0"/>
              </a:spcAft>
              <a:buNone/>
            </a:pPr>
            <a:r>
              <a:rPr lang="en-GB" sz="1800">
                <a:solidFill>
                  <a:schemeClr val="lt1"/>
                </a:solidFill>
              </a:rPr>
              <a:t>Sentiment: negative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Text: I think the NLP is amazing.</a:t>
            </a:r>
            <a:endParaRPr sz="1800">
              <a:solidFill>
                <a:schemeClr val="lt1"/>
              </a:solidFill>
            </a:endParaRPr>
          </a:p>
          <a:p>
            <a:pPr indent="0" lvl="0" marL="0" rtl="0" algn="l">
              <a:spcBef>
                <a:spcPts val="0"/>
              </a:spcBef>
              <a:spcAft>
                <a:spcPts val="0"/>
              </a:spcAft>
              <a:buNone/>
            </a:pPr>
            <a:r>
              <a:rPr lang="en-GB" sz="1800">
                <a:solidFill>
                  <a:schemeClr val="lt1"/>
                </a:solidFill>
              </a:rPr>
              <a:t>Sentiment: </a:t>
            </a:r>
            <a:endParaRPr sz="1800">
              <a:solidFill>
                <a:schemeClr val="lt1"/>
              </a:solidFill>
            </a:endParaRPr>
          </a:p>
        </p:txBody>
      </p:sp>
      <p:sp>
        <p:nvSpPr>
          <p:cNvPr id="178" name="Google Shape;178;p28"/>
          <p:cNvSpPr txBox="1"/>
          <p:nvPr/>
        </p:nvSpPr>
        <p:spPr>
          <a:xfrm>
            <a:off x="778450" y="4119725"/>
            <a:ext cx="7203300" cy="5727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positive</a:t>
            </a:r>
            <a:endParaRPr sz="1800">
              <a:solidFill>
                <a:schemeClr val="lt1"/>
              </a:solidFill>
            </a:endParaRPr>
          </a:p>
        </p:txBody>
      </p:sp>
      <p:sp>
        <p:nvSpPr>
          <p:cNvPr id="179" name="Google Shape;179;p28"/>
          <p:cNvSpPr txBox="1"/>
          <p:nvPr>
            <p:ph idx="1" type="body"/>
          </p:nvPr>
        </p:nvSpPr>
        <p:spPr>
          <a:xfrm>
            <a:off x="768900" y="1000075"/>
            <a:ext cx="1598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Prompt:</a:t>
            </a:r>
            <a:endParaRPr/>
          </a:p>
        </p:txBody>
      </p:sp>
      <p:sp>
        <p:nvSpPr>
          <p:cNvPr id="180" name="Google Shape;180;p28"/>
          <p:cNvSpPr txBox="1"/>
          <p:nvPr>
            <p:ph idx="1" type="body"/>
          </p:nvPr>
        </p:nvSpPr>
        <p:spPr>
          <a:xfrm>
            <a:off x="768900" y="3667075"/>
            <a:ext cx="1598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Output: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Can we improve prompting further?</a:t>
            </a:r>
            <a:endParaRPr/>
          </a:p>
        </p:txBody>
      </p:sp>
      <p:sp>
        <p:nvSpPr>
          <p:cNvPr id="186" name="Google Shape;18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Lots of ways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u="sng">
                <a:solidFill>
                  <a:schemeClr val="hlink"/>
                </a:solidFill>
                <a:hlinkClick r:id="rId3"/>
              </a:rPr>
              <a:t>www.promptingguide.ai</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Chain of thought</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Break down complex problems</a:t>
            </a:r>
            <a:endParaRPr/>
          </a:p>
        </p:txBody>
      </p:sp>
      <p:pic>
        <p:nvPicPr>
          <p:cNvPr id="193" name="Google Shape;193;p30"/>
          <p:cNvPicPr preferRelativeResize="0"/>
          <p:nvPr/>
        </p:nvPicPr>
        <p:blipFill rotWithShape="1">
          <a:blip r:embed="rId3">
            <a:alphaModFix/>
          </a:blip>
          <a:srcRect b="13288" l="24509" r="13785" t="32069"/>
          <a:stretch/>
        </p:blipFill>
        <p:spPr>
          <a:xfrm>
            <a:off x="975800" y="1595700"/>
            <a:ext cx="7124026" cy="3469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Zero-Shot Chain of Thought</a:t>
            </a:r>
            <a:endParaRPr/>
          </a:p>
        </p:txBody>
      </p:sp>
      <p:pic>
        <p:nvPicPr>
          <p:cNvPr id="199" name="Google Shape;199;p31"/>
          <p:cNvPicPr preferRelativeResize="0"/>
          <p:nvPr/>
        </p:nvPicPr>
        <p:blipFill rotWithShape="1">
          <a:blip r:embed="rId3">
            <a:alphaModFix/>
          </a:blip>
          <a:srcRect b="0" l="48919" r="0" t="61198"/>
          <a:stretch/>
        </p:blipFill>
        <p:spPr>
          <a:xfrm>
            <a:off x="1251402" y="1754250"/>
            <a:ext cx="6443199" cy="2633850"/>
          </a:xfrm>
          <a:prstGeom prst="rect">
            <a:avLst/>
          </a:prstGeom>
          <a:noFill/>
          <a:ln>
            <a:noFill/>
          </a:ln>
        </p:spPr>
      </p:pic>
      <p:sp>
        <p:nvSpPr>
          <p:cNvPr id="200" name="Google Shape;200;p31"/>
          <p:cNvSpPr txBox="1"/>
          <p:nvPr/>
        </p:nvSpPr>
        <p:spPr>
          <a:xfrm>
            <a:off x="5569725" y="7346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4"/>
              </a:rPr>
              <a:t>Kojima et al. (2022)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Fundamental Text Tasks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latin typeface="Nunito"/>
              <a:ea typeface="Nunito"/>
              <a:cs typeface="Nunito"/>
              <a:sym typeface="Nunito"/>
            </a:endParaRPr>
          </a:p>
          <a:p>
            <a:pPr indent="-342900" lvl="0" marL="457200" rtl="0" algn="l">
              <a:lnSpc>
                <a:spcPct val="150000"/>
              </a:lnSpc>
              <a:spcBef>
                <a:spcPts val="1200"/>
              </a:spcBef>
              <a:spcAft>
                <a:spcPts val="0"/>
              </a:spcAft>
              <a:buSzPts val="1800"/>
              <a:buFont typeface="Nunito"/>
              <a:buChar char="●"/>
            </a:pPr>
            <a:r>
              <a:rPr lang="en-GB">
                <a:latin typeface="Nunito"/>
                <a:ea typeface="Nunito"/>
                <a:cs typeface="Nunito"/>
                <a:sym typeface="Nunito"/>
              </a:rPr>
              <a:t>Translation</a:t>
            </a:r>
            <a:endParaRPr>
              <a:latin typeface="Nunito"/>
              <a:ea typeface="Nunito"/>
              <a:cs typeface="Nunito"/>
              <a:sym typeface="Nunito"/>
            </a:endParaRPr>
          </a:p>
          <a:p>
            <a:pPr indent="-342900" lvl="0" marL="457200" rtl="0" algn="l">
              <a:lnSpc>
                <a:spcPct val="150000"/>
              </a:lnSpc>
              <a:spcBef>
                <a:spcPts val="0"/>
              </a:spcBef>
              <a:spcAft>
                <a:spcPts val="0"/>
              </a:spcAft>
              <a:buSzPts val="1800"/>
              <a:buFont typeface="Nunito"/>
              <a:buChar char="●"/>
            </a:pPr>
            <a:r>
              <a:rPr lang="en-GB">
                <a:latin typeface="Nunito"/>
                <a:ea typeface="Nunito"/>
                <a:cs typeface="Nunito"/>
                <a:sym typeface="Nunito"/>
              </a:rPr>
              <a:t>Summarization</a:t>
            </a:r>
            <a:endParaRPr>
              <a:latin typeface="Nunito"/>
              <a:ea typeface="Nunito"/>
              <a:cs typeface="Nunito"/>
              <a:sym typeface="Nunito"/>
            </a:endParaRPr>
          </a:p>
          <a:p>
            <a:pPr indent="-342900" lvl="0" marL="457200" rtl="0" algn="l">
              <a:lnSpc>
                <a:spcPct val="150000"/>
              </a:lnSpc>
              <a:spcBef>
                <a:spcPts val="0"/>
              </a:spcBef>
              <a:spcAft>
                <a:spcPts val="0"/>
              </a:spcAft>
              <a:buClr>
                <a:schemeClr val="accent6"/>
              </a:buClr>
              <a:buSzPts val="1800"/>
              <a:buFont typeface="Nunito"/>
              <a:buChar char="●"/>
            </a:pPr>
            <a:r>
              <a:rPr b="1" lang="en-GB">
                <a:solidFill>
                  <a:schemeClr val="accent6"/>
                </a:solidFill>
                <a:latin typeface="Nunito"/>
                <a:ea typeface="Nunito"/>
                <a:cs typeface="Nunito"/>
                <a:sym typeface="Nunito"/>
              </a:rPr>
              <a:t>Classification</a:t>
            </a:r>
            <a:endParaRPr b="1">
              <a:solidFill>
                <a:schemeClr val="accent6"/>
              </a:solidFill>
              <a:latin typeface="Nunito"/>
              <a:ea typeface="Nunito"/>
              <a:cs typeface="Nunito"/>
              <a:sym typeface="Nunito"/>
            </a:endParaRPr>
          </a:p>
          <a:p>
            <a:pPr indent="-342900" lvl="0" marL="457200" rtl="0" algn="l">
              <a:lnSpc>
                <a:spcPct val="150000"/>
              </a:lnSpc>
              <a:spcBef>
                <a:spcPts val="0"/>
              </a:spcBef>
              <a:spcAft>
                <a:spcPts val="0"/>
              </a:spcAft>
              <a:buClr>
                <a:schemeClr val="accent6"/>
              </a:buClr>
              <a:buSzPts val="1800"/>
              <a:buFont typeface="Nunito"/>
              <a:buChar char="●"/>
            </a:pPr>
            <a:r>
              <a:rPr b="1" lang="en-GB">
                <a:solidFill>
                  <a:schemeClr val="accent6"/>
                </a:solidFill>
                <a:latin typeface="Nunito"/>
                <a:ea typeface="Nunito"/>
                <a:cs typeface="Nunito"/>
                <a:sym typeface="Nunito"/>
              </a:rPr>
              <a:t>Information Extraction</a:t>
            </a:r>
            <a:endParaRPr>
              <a:solidFill>
                <a:schemeClr val="accent6"/>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Limits of LLMs</a:t>
            </a:r>
            <a:endParaRPr/>
          </a:p>
        </p:txBody>
      </p:sp>
      <p:pic>
        <p:nvPicPr>
          <p:cNvPr id="206" name="Google Shape;206;p32"/>
          <p:cNvPicPr preferRelativeResize="0"/>
          <p:nvPr/>
        </p:nvPicPr>
        <p:blipFill>
          <a:blip r:embed="rId3">
            <a:alphaModFix/>
          </a:blip>
          <a:stretch>
            <a:fillRect/>
          </a:stretch>
        </p:blipFill>
        <p:spPr>
          <a:xfrm>
            <a:off x="4038050" y="893825"/>
            <a:ext cx="4858675" cy="2732999"/>
          </a:xfrm>
          <a:prstGeom prst="rect">
            <a:avLst/>
          </a:prstGeom>
          <a:noFill/>
          <a:ln>
            <a:noFill/>
          </a:ln>
        </p:spPr>
      </p:pic>
      <p:pic>
        <p:nvPicPr>
          <p:cNvPr id="207" name="Google Shape;207;p32"/>
          <p:cNvPicPr preferRelativeResize="0"/>
          <p:nvPr/>
        </p:nvPicPr>
        <p:blipFill>
          <a:blip r:embed="rId4">
            <a:alphaModFix/>
          </a:blip>
          <a:stretch>
            <a:fillRect/>
          </a:stretch>
        </p:blipFill>
        <p:spPr>
          <a:xfrm>
            <a:off x="868277" y="1347175"/>
            <a:ext cx="2672697" cy="4402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Retrieval Augmented Generation (RAG)</a:t>
            </a:r>
            <a:endParaRPr/>
          </a:p>
        </p:txBody>
      </p:sp>
      <p:sp>
        <p:nvSpPr>
          <p:cNvPr id="213" name="Google Shape;213;p33"/>
          <p:cNvSpPr/>
          <p:nvPr/>
        </p:nvSpPr>
        <p:spPr>
          <a:xfrm>
            <a:off x="4013375" y="4021200"/>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Response</a:t>
            </a:r>
            <a:endParaRPr/>
          </a:p>
        </p:txBody>
      </p:sp>
      <p:sp>
        <p:nvSpPr>
          <p:cNvPr id="214" name="Google Shape;214;p33"/>
          <p:cNvSpPr/>
          <p:nvPr/>
        </p:nvSpPr>
        <p:spPr>
          <a:xfrm>
            <a:off x="4013375" y="2802000"/>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LLM</a:t>
            </a:r>
            <a:endParaRPr/>
          </a:p>
        </p:txBody>
      </p:sp>
      <p:sp>
        <p:nvSpPr>
          <p:cNvPr id="215" name="Google Shape;215;p33"/>
          <p:cNvSpPr/>
          <p:nvPr/>
        </p:nvSpPr>
        <p:spPr>
          <a:xfrm>
            <a:off x="1292650" y="1254425"/>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Query</a:t>
            </a:r>
            <a:endParaRPr/>
          </a:p>
        </p:txBody>
      </p:sp>
      <p:sp>
        <p:nvSpPr>
          <p:cNvPr id="216" name="Google Shape;216;p33"/>
          <p:cNvSpPr/>
          <p:nvPr/>
        </p:nvSpPr>
        <p:spPr>
          <a:xfrm>
            <a:off x="6400800" y="1254425"/>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Similar Documents</a:t>
            </a:r>
            <a:endParaRPr/>
          </a:p>
        </p:txBody>
      </p:sp>
      <p:cxnSp>
        <p:nvCxnSpPr>
          <p:cNvPr id="217" name="Google Shape;217;p33"/>
          <p:cNvCxnSpPr>
            <a:endCxn id="213" idx="0"/>
          </p:cNvCxnSpPr>
          <p:nvPr/>
        </p:nvCxnSpPr>
        <p:spPr>
          <a:xfrm>
            <a:off x="4660325" y="3679200"/>
            <a:ext cx="0" cy="342000"/>
          </a:xfrm>
          <a:prstGeom prst="straightConnector1">
            <a:avLst/>
          </a:prstGeom>
          <a:noFill/>
          <a:ln cap="flat" cmpd="sng" w="28575">
            <a:solidFill>
              <a:schemeClr val="dk1"/>
            </a:solidFill>
            <a:prstDash val="solid"/>
            <a:round/>
            <a:headEnd len="med" w="med" type="none"/>
            <a:tailEnd len="med" w="med" type="triangle"/>
          </a:ln>
        </p:spPr>
      </p:cxnSp>
      <p:cxnSp>
        <p:nvCxnSpPr>
          <p:cNvPr id="218" name="Google Shape;218;p33"/>
          <p:cNvCxnSpPr>
            <a:stCxn id="215" idx="2"/>
            <a:endCxn id="214" idx="1"/>
          </p:cNvCxnSpPr>
          <p:nvPr/>
        </p:nvCxnSpPr>
        <p:spPr>
          <a:xfrm>
            <a:off x="1939600" y="2131625"/>
            <a:ext cx="2073900" cy="1109100"/>
          </a:xfrm>
          <a:prstGeom prst="straightConnector1">
            <a:avLst/>
          </a:prstGeom>
          <a:noFill/>
          <a:ln cap="flat" cmpd="sng" w="28575">
            <a:solidFill>
              <a:schemeClr val="dk1"/>
            </a:solidFill>
            <a:prstDash val="solid"/>
            <a:round/>
            <a:headEnd len="med" w="med" type="none"/>
            <a:tailEnd len="med" w="med" type="triangle"/>
          </a:ln>
        </p:spPr>
      </p:cxnSp>
      <p:cxnSp>
        <p:nvCxnSpPr>
          <p:cNvPr id="219" name="Google Shape;219;p33"/>
          <p:cNvCxnSpPr>
            <a:stCxn id="216" idx="2"/>
            <a:endCxn id="214" idx="3"/>
          </p:cNvCxnSpPr>
          <p:nvPr/>
        </p:nvCxnSpPr>
        <p:spPr>
          <a:xfrm flipH="1">
            <a:off x="5307150" y="2131625"/>
            <a:ext cx="1740600" cy="1109100"/>
          </a:xfrm>
          <a:prstGeom prst="straightConnector1">
            <a:avLst/>
          </a:prstGeom>
          <a:noFill/>
          <a:ln cap="flat" cmpd="sng" w="28575">
            <a:solidFill>
              <a:schemeClr val="dk1"/>
            </a:solidFill>
            <a:prstDash val="solid"/>
            <a:round/>
            <a:headEnd len="med" w="med" type="none"/>
            <a:tailEnd len="med" w="med" type="triangle"/>
          </a:ln>
        </p:spPr>
      </p:cxnSp>
      <p:sp>
        <p:nvSpPr>
          <p:cNvPr id="220" name="Google Shape;220;p33"/>
          <p:cNvSpPr/>
          <p:nvPr/>
        </p:nvSpPr>
        <p:spPr>
          <a:xfrm>
            <a:off x="4038600" y="1254425"/>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Vector Database</a:t>
            </a:r>
            <a:endParaRPr/>
          </a:p>
        </p:txBody>
      </p:sp>
      <p:cxnSp>
        <p:nvCxnSpPr>
          <p:cNvPr id="221" name="Google Shape;221;p33"/>
          <p:cNvCxnSpPr>
            <a:stCxn id="215" idx="3"/>
            <a:endCxn id="220" idx="1"/>
          </p:cNvCxnSpPr>
          <p:nvPr/>
        </p:nvCxnSpPr>
        <p:spPr>
          <a:xfrm>
            <a:off x="2586550" y="1693025"/>
            <a:ext cx="1452000" cy="0"/>
          </a:xfrm>
          <a:prstGeom prst="straightConnector1">
            <a:avLst/>
          </a:prstGeom>
          <a:noFill/>
          <a:ln cap="flat" cmpd="sng" w="28575">
            <a:solidFill>
              <a:schemeClr val="dk1"/>
            </a:solidFill>
            <a:prstDash val="solid"/>
            <a:round/>
            <a:headEnd len="med" w="med" type="none"/>
            <a:tailEnd len="med" w="med" type="triangle"/>
          </a:ln>
        </p:spPr>
      </p:cxnSp>
      <p:cxnSp>
        <p:nvCxnSpPr>
          <p:cNvPr id="222" name="Google Shape;222;p33"/>
          <p:cNvCxnSpPr>
            <a:stCxn id="220" idx="3"/>
            <a:endCxn id="216" idx="1"/>
          </p:cNvCxnSpPr>
          <p:nvPr/>
        </p:nvCxnSpPr>
        <p:spPr>
          <a:xfrm>
            <a:off x="5332500" y="1693025"/>
            <a:ext cx="10683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Vector Databases</a:t>
            </a:r>
            <a:endParaRPr/>
          </a:p>
        </p:txBody>
      </p:sp>
      <p:sp>
        <p:nvSpPr>
          <p:cNvPr id="228" name="Google Shape;228;p34"/>
          <p:cNvSpPr/>
          <p:nvPr/>
        </p:nvSpPr>
        <p:spPr>
          <a:xfrm>
            <a:off x="1062100" y="2343150"/>
            <a:ext cx="1293900" cy="8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Document</a:t>
            </a:r>
            <a:endParaRPr sz="1800">
              <a:solidFill>
                <a:schemeClr val="dk1"/>
              </a:solidFill>
            </a:endParaRPr>
          </a:p>
        </p:txBody>
      </p:sp>
      <p:sp>
        <p:nvSpPr>
          <p:cNvPr id="229" name="Google Shape;229;p34"/>
          <p:cNvSpPr/>
          <p:nvPr/>
        </p:nvSpPr>
        <p:spPr>
          <a:xfrm>
            <a:off x="3652175" y="2343150"/>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Embedding Model</a:t>
            </a:r>
            <a:endParaRPr/>
          </a:p>
        </p:txBody>
      </p:sp>
      <p:sp>
        <p:nvSpPr>
          <p:cNvPr id="230" name="Google Shape;230;p34"/>
          <p:cNvSpPr txBox="1"/>
          <p:nvPr/>
        </p:nvSpPr>
        <p:spPr>
          <a:xfrm>
            <a:off x="5787300" y="2508750"/>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[0,1,0,0.455, -0.4566,...]</a:t>
            </a:r>
            <a:endParaRPr sz="1800">
              <a:solidFill>
                <a:schemeClr val="lt2"/>
              </a:solidFill>
            </a:endParaRPr>
          </a:p>
        </p:txBody>
      </p:sp>
      <p:cxnSp>
        <p:nvCxnSpPr>
          <p:cNvPr id="231" name="Google Shape;231;p34"/>
          <p:cNvCxnSpPr>
            <a:stCxn id="228" idx="3"/>
            <a:endCxn id="229" idx="1"/>
          </p:cNvCxnSpPr>
          <p:nvPr/>
        </p:nvCxnSpPr>
        <p:spPr>
          <a:xfrm>
            <a:off x="2356000" y="2781750"/>
            <a:ext cx="1296300" cy="0"/>
          </a:xfrm>
          <a:prstGeom prst="straightConnector1">
            <a:avLst/>
          </a:prstGeom>
          <a:noFill/>
          <a:ln cap="flat" cmpd="sng" w="28575">
            <a:solidFill>
              <a:schemeClr val="dk1"/>
            </a:solidFill>
            <a:prstDash val="solid"/>
            <a:round/>
            <a:headEnd len="med" w="med" type="none"/>
            <a:tailEnd len="med" w="med" type="triangle"/>
          </a:ln>
        </p:spPr>
      </p:cxnSp>
      <p:cxnSp>
        <p:nvCxnSpPr>
          <p:cNvPr id="232" name="Google Shape;232;p34"/>
          <p:cNvCxnSpPr>
            <a:stCxn id="229" idx="3"/>
            <a:endCxn id="230" idx="1"/>
          </p:cNvCxnSpPr>
          <p:nvPr/>
        </p:nvCxnSpPr>
        <p:spPr>
          <a:xfrm>
            <a:off x="4946075" y="2781750"/>
            <a:ext cx="8412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Vector Databases</a:t>
            </a:r>
            <a:endParaRPr/>
          </a:p>
        </p:txBody>
      </p:sp>
      <p:sp>
        <p:nvSpPr>
          <p:cNvPr id="238" name="Google Shape;238;p35"/>
          <p:cNvSpPr txBox="1"/>
          <p:nvPr/>
        </p:nvSpPr>
        <p:spPr>
          <a:xfrm>
            <a:off x="1123225" y="159057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[0,1,0,0.455, -0.4566,...]</a:t>
            </a:r>
            <a:endParaRPr sz="1800">
              <a:solidFill>
                <a:schemeClr val="lt2"/>
              </a:solidFill>
            </a:endParaRPr>
          </a:p>
        </p:txBody>
      </p:sp>
      <p:sp>
        <p:nvSpPr>
          <p:cNvPr id="239" name="Google Shape;239;p35"/>
          <p:cNvSpPr/>
          <p:nvPr/>
        </p:nvSpPr>
        <p:spPr>
          <a:xfrm>
            <a:off x="4015825" y="1389403"/>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Document 1</a:t>
            </a:r>
            <a:endParaRPr sz="1800">
              <a:solidFill>
                <a:schemeClr val="dk1"/>
              </a:solidFill>
            </a:endParaRPr>
          </a:p>
        </p:txBody>
      </p:sp>
      <p:sp>
        <p:nvSpPr>
          <p:cNvPr id="240" name="Google Shape;240;p35"/>
          <p:cNvSpPr txBox="1"/>
          <p:nvPr/>
        </p:nvSpPr>
        <p:spPr>
          <a:xfrm>
            <a:off x="1123225" y="212397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[-0.4566,0.34130, 0,4...]</a:t>
            </a:r>
            <a:endParaRPr sz="1800">
              <a:solidFill>
                <a:schemeClr val="lt2"/>
              </a:solidFill>
            </a:endParaRPr>
          </a:p>
        </p:txBody>
      </p:sp>
      <p:sp>
        <p:nvSpPr>
          <p:cNvPr id="241" name="Google Shape;241;p35"/>
          <p:cNvSpPr/>
          <p:nvPr/>
        </p:nvSpPr>
        <p:spPr>
          <a:xfrm>
            <a:off x="4015825" y="1922803"/>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Document 2</a:t>
            </a:r>
            <a:endParaRPr sz="1800">
              <a:solidFill>
                <a:schemeClr val="dk1"/>
              </a:solidFill>
            </a:endParaRPr>
          </a:p>
        </p:txBody>
      </p:sp>
      <p:sp>
        <p:nvSpPr>
          <p:cNvPr id="242" name="Google Shape;242;p35"/>
          <p:cNvSpPr txBox="1"/>
          <p:nvPr/>
        </p:nvSpPr>
        <p:spPr>
          <a:xfrm>
            <a:off x="1123225" y="273357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[0.34, 0.64, 0.99, 0.5,...]</a:t>
            </a:r>
            <a:endParaRPr sz="1800">
              <a:solidFill>
                <a:schemeClr val="lt2"/>
              </a:solidFill>
            </a:endParaRPr>
          </a:p>
        </p:txBody>
      </p:sp>
      <p:sp>
        <p:nvSpPr>
          <p:cNvPr id="243" name="Google Shape;243;p35"/>
          <p:cNvSpPr/>
          <p:nvPr/>
        </p:nvSpPr>
        <p:spPr>
          <a:xfrm>
            <a:off x="4015825" y="2532403"/>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Document 3</a:t>
            </a:r>
            <a:endParaRPr sz="1800">
              <a:solidFill>
                <a:schemeClr val="dk1"/>
              </a:solidFill>
            </a:endParaRPr>
          </a:p>
        </p:txBody>
      </p:sp>
      <p:sp>
        <p:nvSpPr>
          <p:cNvPr id="244" name="Google Shape;244;p35"/>
          <p:cNvSpPr txBox="1"/>
          <p:nvPr/>
        </p:nvSpPr>
        <p:spPr>
          <a:xfrm>
            <a:off x="1123225" y="326697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a:t>
            </a:r>
            <a:endParaRPr sz="1800">
              <a:solidFill>
                <a:schemeClr val="lt2"/>
              </a:solidFill>
            </a:endParaRPr>
          </a:p>
        </p:txBody>
      </p:sp>
      <p:sp>
        <p:nvSpPr>
          <p:cNvPr id="245" name="Google Shape;245;p35"/>
          <p:cNvSpPr/>
          <p:nvPr/>
        </p:nvSpPr>
        <p:spPr>
          <a:xfrm>
            <a:off x="4015825" y="3065803"/>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rPr>
              <a:t>…</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Vector Databases</a:t>
            </a:r>
            <a:endParaRPr/>
          </a:p>
        </p:txBody>
      </p:sp>
      <p:sp>
        <p:nvSpPr>
          <p:cNvPr id="251" name="Google Shape;251;p36"/>
          <p:cNvSpPr/>
          <p:nvPr/>
        </p:nvSpPr>
        <p:spPr>
          <a:xfrm>
            <a:off x="1062100" y="2343150"/>
            <a:ext cx="1293900" cy="8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rPr>
              <a:t>Query</a:t>
            </a:r>
            <a:endParaRPr sz="1800">
              <a:solidFill>
                <a:schemeClr val="dk1"/>
              </a:solidFill>
            </a:endParaRPr>
          </a:p>
        </p:txBody>
      </p:sp>
      <p:sp>
        <p:nvSpPr>
          <p:cNvPr id="252" name="Google Shape;252;p36"/>
          <p:cNvSpPr/>
          <p:nvPr/>
        </p:nvSpPr>
        <p:spPr>
          <a:xfrm>
            <a:off x="3652175" y="2343150"/>
            <a:ext cx="1293900" cy="8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Embedding Model</a:t>
            </a:r>
            <a:endParaRPr/>
          </a:p>
        </p:txBody>
      </p:sp>
      <p:sp>
        <p:nvSpPr>
          <p:cNvPr id="253" name="Google Shape;253;p36"/>
          <p:cNvSpPr txBox="1"/>
          <p:nvPr/>
        </p:nvSpPr>
        <p:spPr>
          <a:xfrm>
            <a:off x="5787300" y="2508750"/>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rPr>
              <a:t>[0,1,0,0.455, -0.4566,...]</a:t>
            </a:r>
            <a:endParaRPr sz="1800">
              <a:solidFill>
                <a:schemeClr val="lt2"/>
              </a:solidFill>
            </a:endParaRPr>
          </a:p>
        </p:txBody>
      </p:sp>
      <p:cxnSp>
        <p:nvCxnSpPr>
          <p:cNvPr id="254" name="Google Shape;254;p36"/>
          <p:cNvCxnSpPr>
            <a:stCxn id="251" idx="3"/>
            <a:endCxn id="252" idx="1"/>
          </p:cNvCxnSpPr>
          <p:nvPr/>
        </p:nvCxnSpPr>
        <p:spPr>
          <a:xfrm>
            <a:off x="2356000" y="2781750"/>
            <a:ext cx="1296300" cy="0"/>
          </a:xfrm>
          <a:prstGeom prst="straightConnector1">
            <a:avLst/>
          </a:prstGeom>
          <a:noFill/>
          <a:ln cap="flat" cmpd="sng" w="28575">
            <a:solidFill>
              <a:schemeClr val="dk1"/>
            </a:solidFill>
            <a:prstDash val="solid"/>
            <a:round/>
            <a:headEnd len="med" w="med" type="none"/>
            <a:tailEnd len="med" w="med" type="triangle"/>
          </a:ln>
        </p:spPr>
      </p:cxnSp>
      <p:cxnSp>
        <p:nvCxnSpPr>
          <p:cNvPr id="255" name="Google Shape;255;p36"/>
          <p:cNvCxnSpPr>
            <a:stCxn id="252" idx="3"/>
            <a:endCxn id="253" idx="1"/>
          </p:cNvCxnSpPr>
          <p:nvPr/>
        </p:nvCxnSpPr>
        <p:spPr>
          <a:xfrm>
            <a:off x="4946075" y="2781750"/>
            <a:ext cx="841200" cy="0"/>
          </a:xfrm>
          <a:prstGeom prst="straightConnector1">
            <a:avLst/>
          </a:prstGeom>
          <a:noFill/>
          <a:ln cap="flat" cmpd="sng" w="28575">
            <a:solidFill>
              <a:schemeClr val="dk1"/>
            </a:solidFill>
            <a:prstDash val="solid"/>
            <a:round/>
            <a:headEnd len="med" w="med" type="none"/>
            <a:tailEnd len="med" w="med" type="triangle"/>
          </a:ln>
        </p:spPr>
      </p:cxnSp>
      <p:sp>
        <p:nvSpPr>
          <p:cNvPr id="256" name="Google Shape;256;p36"/>
          <p:cNvSpPr txBox="1"/>
          <p:nvPr/>
        </p:nvSpPr>
        <p:spPr>
          <a:xfrm>
            <a:off x="5637450" y="78832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rPr>
              <a:t>[0,1,0,0.455, -0.4566,...]</a:t>
            </a:r>
            <a:endParaRPr sz="1300">
              <a:solidFill>
                <a:schemeClr val="lt2"/>
              </a:solidFill>
            </a:endParaRPr>
          </a:p>
        </p:txBody>
      </p:sp>
      <p:sp>
        <p:nvSpPr>
          <p:cNvPr id="257" name="Google Shape;257;p36"/>
          <p:cNvSpPr/>
          <p:nvPr/>
        </p:nvSpPr>
        <p:spPr>
          <a:xfrm>
            <a:off x="7463250" y="543455"/>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Document 1</a:t>
            </a:r>
            <a:endParaRPr sz="1300">
              <a:solidFill>
                <a:schemeClr val="dk1"/>
              </a:solidFill>
            </a:endParaRPr>
          </a:p>
        </p:txBody>
      </p:sp>
      <p:sp>
        <p:nvSpPr>
          <p:cNvPr id="258" name="Google Shape;258;p36"/>
          <p:cNvSpPr txBox="1"/>
          <p:nvPr/>
        </p:nvSpPr>
        <p:spPr>
          <a:xfrm>
            <a:off x="5637450" y="101692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rPr>
              <a:t>[-0.4566,0.34130, 0,4...]</a:t>
            </a:r>
            <a:endParaRPr sz="1300">
              <a:solidFill>
                <a:schemeClr val="lt2"/>
              </a:solidFill>
            </a:endParaRPr>
          </a:p>
        </p:txBody>
      </p:sp>
      <p:sp>
        <p:nvSpPr>
          <p:cNvPr id="259" name="Google Shape;259;p36"/>
          <p:cNvSpPr/>
          <p:nvPr/>
        </p:nvSpPr>
        <p:spPr>
          <a:xfrm>
            <a:off x="7463250" y="772055"/>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Document 2</a:t>
            </a:r>
            <a:endParaRPr sz="1300">
              <a:solidFill>
                <a:schemeClr val="dk1"/>
              </a:solidFill>
            </a:endParaRPr>
          </a:p>
        </p:txBody>
      </p:sp>
      <p:sp>
        <p:nvSpPr>
          <p:cNvPr id="260" name="Google Shape;260;p36"/>
          <p:cNvSpPr txBox="1"/>
          <p:nvPr/>
        </p:nvSpPr>
        <p:spPr>
          <a:xfrm>
            <a:off x="5637450" y="124552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rPr>
              <a:t>[0.34, 0.64, 0.99, 0.5,...]</a:t>
            </a:r>
            <a:endParaRPr sz="1300">
              <a:solidFill>
                <a:schemeClr val="lt2"/>
              </a:solidFill>
            </a:endParaRPr>
          </a:p>
        </p:txBody>
      </p:sp>
      <p:sp>
        <p:nvSpPr>
          <p:cNvPr id="261" name="Google Shape;261;p36"/>
          <p:cNvSpPr/>
          <p:nvPr/>
        </p:nvSpPr>
        <p:spPr>
          <a:xfrm>
            <a:off x="7463250" y="1000655"/>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Document 3</a:t>
            </a:r>
            <a:endParaRPr sz="1300">
              <a:solidFill>
                <a:schemeClr val="dk1"/>
              </a:solidFill>
            </a:endParaRPr>
          </a:p>
        </p:txBody>
      </p:sp>
      <p:sp>
        <p:nvSpPr>
          <p:cNvPr id="262" name="Google Shape;262;p36"/>
          <p:cNvSpPr txBox="1"/>
          <p:nvPr/>
        </p:nvSpPr>
        <p:spPr>
          <a:xfrm>
            <a:off x="5637450" y="1397925"/>
            <a:ext cx="28926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rPr>
              <a:t>…</a:t>
            </a:r>
            <a:endParaRPr sz="1300">
              <a:solidFill>
                <a:schemeClr val="lt2"/>
              </a:solidFill>
            </a:endParaRPr>
          </a:p>
        </p:txBody>
      </p:sp>
      <p:sp>
        <p:nvSpPr>
          <p:cNvPr id="263" name="Google Shape;263;p36"/>
          <p:cNvSpPr/>
          <p:nvPr/>
        </p:nvSpPr>
        <p:spPr>
          <a:xfrm>
            <a:off x="7463250" y="1153055"/>
            <a:ext cx="3914700" cy="8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1"/>
                </a:solidFill>
              </a:rPr>
              <a:t>…</a:t>
            </a:r>
            <a:endParaRPr sz="1300">
              <a:solidFill>
                <a:schemeClr val="dk1"/>
              </a:solidFill>
            </a:endParaRPr>
          </a:p>
        </p:txBody>
      </p:sp>
      <p:sp>
        <p:nvSpPr>
          <p:cNvPr id="264" name="Google Shape;264;p36"/>
          <p:cNvSpPr txBox="1"/>
          <p:nvPr/>
        </p:nvSpPr>
        <p:spPr>
          <a:xfrm>
            <a:off x="6256700" y="1950050"/>
            <a:ext cx="18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cosine similarity</a:t>
            </a: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Crafting Prompts</a:t>
            </a:r>
            <a:endParaRPr/>
          </a:p>
        </p:txBody>
      </p:sp>
      <p:sp>
        <p:nvSpPr>
          <p:cNvPr id="270" name="Google Shape;27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Art or Science?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8"/>
          <p:cNvPicPr preferRelativeResize="0"/>
          <p:nvPr/>
        </p:nvPicPr>
        <p:blipFill>
          <a:blip r:embed="rId3">
            <a:alphaModFix/>
          </a:blip>
          <a:stretch>
            <a:fillRect/>
          </a:stretch>
        </p:blipFill>
        <p:spPr>
          <a:xfrm>
            <a:off x="771525" y="1194850"/>
            <a:ext cx="7600950" cy="290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blip>
          <a:stretch>
            <a:fillRect/>
          </a:stretch>
        </p:blipFill>
        <p:spPr>
          <a:xfrm>
            <a:off x="1143000" y="895350"/>
            <a:ext cx="6858000" cy="335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0"/>
          <p:cNvPicPr preferRelativeResize="0"/>
          <p:nvPr/>
        </p:nvPicPr>
        <p:blipFill>
          <a:blip r:embed="rId3">
            <a:alphaModFix/>
          </a:blip>
          <a:stretch>
            <a:fillRect/>
          </a:stretch>
        </p:blipFill>
        <p:spPr>
          <a:xfrm>
            <a:off x="408300" y="412150"/>
            <a:ext cx="8428675" cy="4401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1"/>
          <p:cNvPicPr preferRelativeResize="0"/>
          <p:nvPr/>
        </p:nvPicPr>
        <p:blipFill>
          <a:blip r:embed="rId3">
            <a:alphaModFix/>
          </a:blip>
          <a:stretch>
            <a:fillRect/>
          </a:stretch>
        </p:blipFill>
        <p:spPr>
          <a:xfrm>
            <a:off x="378000" y="243350"/>
            <a:ext cx="8424349" cy="465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Classification</a:t>
            </a:r>
            <a:endParaRPr/>
          </a:p>
        </p:txBody>
      </p:sp>
      <p:pic>
        <p:nvPicPr>
          <p:cNvPr id="67" name="Google Shape;67;p15"/>
          <p:cNvPicPr preferRelativeResize="0"/>
          <p:nvPr/>
        </p:nvPicPr>
        <p:blipFill rotWithShape="1">
          <a:blip r:embed="rId3">
            <a:alphaModFix/>
          </a:blip>
          <a:srcRect b="49099" l="0" r="0" t="0"/>
          <a:stretch/>
        </p:blipFill>
        <p:spPr>
          <a:xfrm>
            <a:off x="4660800" y="1574088"/>
            <a:ext cx="4247975" cy="264773"/>
          </a:xfrm>
          <a:prstGeom prst="rect">
            <a:avLst/>
          </a:prstGeom>
          <a:noFill/>
          <a:ln>
            <a:noFill/>
          </a:ln>
        </p:spPr>
      </p:pic>
      <p:pic>
        <p:nvPicPr>
          <p:cNvPr id="68" name="Google Shape;68;p15"/>
          <p:cNvPicPr preferRelativeResize="0"/>
          <p:nvPr/>
        </p:nvPicPr>
        <p:blipFill rotWithShape="1">
          <a:blip r:embed="rId4">
            <a:alphaModFix/>
          </a:blip>
          <a:srcRect b="51765" l="0" r="21327" t="0"/>
          <a:stretch/>
        </p:blipFill>
        <p:spPr>
          <a:xfrm>
            <a:off x="434650" y="1574088"/>
            <a:ext cx="3829314" cy="291975"/>
          </a:xfrm>
          <a:prstGeom prst="rect">
            <a:avLst/>
          </a:prstGeom>
          <a:noFill/>
          <a:ln>
            <a:noFill/>
          </a:ln>
        </p:spPr>
      </p:pic>
      <p:pic>
        <p:nvPicPr>
          <p:cNvPr id="69" name="Google Shape;69;p15"/>
          <p:cNvPicPr preferRelativeResize="0"/>
          <p:nvPr/>
        </p:nvPicPr>
        <p:blipFill rotWithShape="1">
          <a:blip r:embed="rId5">
            <a:alphaModFix/>
          </a:blip>
          <a:srcRect b="20121" l="0" r="0" t="0"/>
          <a:stretch/>
        </p:blipFill>
        <p:spPr>
          <a:xfrm>
            <a:off x="2826625" y="2305698"/>
            <a:ext cx="3022600" cy="2414425"/>
          </a:xfrm>
          <a:prstGeom prst="rect">
            <a:avLst/>
          </a:prstGeom>
          <a:noFill/>
          <a:ln>
            <a:noFill/>
          </a:ln>
        </p:spPr>
      </p:pic>
      <p:pic>
        <p:nvPicPr>
          <p:cNvPr id="70" name="Google Shape;70;p15"/>
          <p:cNvPicPr preferRelativeResize="0"/>
          <p:nvPr/>
        </p:nvPicPr>
        <p:blipFill>
          <a:blip r:embed="rId6">
            <a:alphaModFix/>
          </a:blip>
          <a:stretch>
            <a:fillRect/>
          </a:stretch>
        </p:blipFill>
        <p:spPr>
          <a:xfrm>
            <a:off x="489625" y="1073886"/>
            <a:ext cx="1857375" cy="257175"/>
          </a:xfrm>
          <a:prstGeom prst="rect">
            <a:avLst/>
          </a:prstGeom>
          <a:noFill/>
          <a:ln>
            <a:noFill/>
          </a:ln>
        </p:spPr>
      </p:pic>
      <p:pic>
        <p:nvPicPr>
          <p:cNvPr id="71" name="Google Shape;71;p15"/>
          <p:cNvPicPr preferRelativeResize="0"/>
          <p:nvPr/>
        </p:nvPicPr>
        <p:blipFill>
          <a:blip r:embed="rId7">
            <a:alphaModFix/>
          </a:blip>
          <a:stretch>
            <a:fillRect/>
          </a:stretch>
        </p:blipFill>
        <p:spPr>
          <a:xfrm>
            <a:off x="308650" y="2109111"/>
            <a:ext cx="2219325" cy="266700"/>
          </a:xfrm>
          <a:prstGeom prst="rect">
            <a:avLst/>
          </a:prstGeom>
          <a:noFill/>
          <a:ln>
            <a:noFill/>
          </a:ln>
        </p:spPr>
      </p:pic>
      <p:pic>
        <p:nvPicPr>
          <p:cNvPr id="72" name="Google Shape;72;p15"/>
          <p:cNvPicPr preferRelativeResize="0"/>
          <p:nvPr/>
        </p:nvPicPr>
        <p:blipFill>
          <a:blip r:embed="rId8">
            <a:alphaModFix/>
          </a:blip>
          <a:stretch>
            <a:fillRect/>
          </a:stretch>
        </p:blipFill>
        <p:spPr>
          <a:xfrm>
            <a:off x="5001675" y="1017725"/>
            <a:ext cx="3907098" cy="257175"/>
          </a:xfrm>
          <a:prstGeom prst="rect">
            <a:avLst/>
          </a:prstGeom>
          <a:noFill/>
          <a:ln>
            <a:noFill/>
          </a:ln>
        </p:spPr>
      </p:pic>
      <p:pic>
        <p:nvPicPr>
          <p:cNvPr id="73" name="Google Shape;73;p15"/>
          <p:cNvPicPr preferRelativeResize="0"/>
          <p:nvPr/>
        </p:nvPicPr>
        <p:blipFill>
          <a:blip r:embed="rId9">
            <a:alphaModFix/>
          </a:blip>
          <a:stretch>
            <a:fillRect/>
          </a:stretch>
        </p:blipFill>
        <p:spPr>
          <a:xfrm>
            <a:off x="6472075" y="1988461"/>
            <a:ext cx="2295525" cy="25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Classification</a:t>
            </a:r>
            <a:endParaRPr/>
          </a:p>
        </p:txBody>
      </p:sp>
      <p:pic>
        <p:nvPicPr>
          <p:cNvPr id="79" name="Google Shape;79;p16"/>
          <p:cNvPicPr preferRelativeResize="0"/>
          <p:nvPr/>
        </p:nvPicPr>
        <p:blipFill>
          <a:blip r:embed="rId3">
            <a:alphaModFix/>
          </a:blip>
          <a:stretch>
            <a:fillRect/>
          </a:stretch>
        </p:blipFill>
        <p:spPr>
          <a:xfrm>
            <a:off x="1468275" y="1557850"/>
            <a:ext cx="5708850" cy="254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Classification</a:t>
            </a:r>
            <a:endParaRPr/>
          </a:p>
        </p:txBody>
      </p:sp>
      <p:pic>
        <p:nvPicPr>
          <p:cNvPr id="85" name="Google Shape;85;p17"/>
          <p:cNvPicPr preferRelativeResize="0"/>
          <p:nvPr/>
        </p:nvPicPr>
        <p:blipFill rotWithShape="1">
          <a:blip r:embed="rId3">
            <a:alphaModFix/>
          </a:blip>
          <a:srcRect b="27041" l="2567" r="3711" t="9790"/>
          <a:stretch/>
        </p:blipFill>
        <p:spPr>
          <a:xfrm>
            <a:off x="543000" y="2659525"/>
            <a:ext cx="2611175" cy="2380875"/>
          </a:xfrm>
          <a:prstGeom prst="rect">
            <a:avLst/>
          </a:prstGeom>
          <a:noFill/>
          <a:ln>
            <a:noFill/>
          </a:ln>
        </p:spPr>
      </p:pic>
      <p:pic>
        <p:nvPicPr>
          <p:cNvPr id="86" name="Google Shape;86;p17"/>
          <p:cNvPicPr preferRelativeResize="0"/>
          <p:nvPr/>
        </p:nvPicPr>
        <p:blipFill>
          <a:blip r:embed="rId4">
            <a:alphaModFix/>
          </a:blip>
          <a:stretch>
            <a:fillRect/>
          </a:stretch>
        </p:blipFill>
        <p:spPr>
          <a:xfrm>
            <a:off x="256800" y="1103650"/>
            <a:ext cx="3183576" cy="1517000"/>
          </a:xfrm>
          <a:prstGeom prst="rect">
            <a:avLst/>
          </a:prstGeom>
          <a:noFill/>
          <a:ln>
            <a:noFill/>
          </a:ln>
        </p:spPr>
      </p:pic>
      <p:pic>
        <p:nvPicPr>
          <p:cNvPr id="87" name="Google Shape;87;p17"/>
          <p:cNvPicPr preferRelativeResize="0"/>
          <p:nvPr/>
        </p:nvPicPr>
        <p:blipFill rotWithShape="1">
          <a:blip r:embed="rId5">
            <a:alphaModFix/>
          </a:blip>
          <a:srcRect b="60704" l="0" r="0" t="0"/>
          <a:stretch/>
        </p:blipFill>
        <p:spPr>
          <a:xfrm>
            <a:off x="4699350" y="829550"/>
            <a:ext cx="4211349" cy="871875"/>
          </a:xfrm>
          <a:prstGeom prst="rect">
            <a:avLst/>
          </a:prstGeom>
          <a:noFill/>
          <a:ln>
            <a:noFill/>
          </a:ln>
        </p:spPr>
      </p:pic>
      <p:sp>
        <p:nvSpPr>
          <p:cNvPr id="88" name="Google Shape;88;p17"/>
          <p:cNvSpPr/>
          <p:nvPr/>
        </p:nvSpPr>
        <p:spPr>
          <a:xfrm>
            <a:off x="4699525" y="1701425"/>
            <a:ext cx="4211400" cy="220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 name="Google Shape;89;p17"/>
          <p:cNvPicPr preferRelativeResize="0"/>
          <p:nvPr/>
        </p:nvPicPr>
        <p:blipFill>
          <a:blip r:embed="rId6">
            <a:alphaModFix/>
          </a:blip>
          <a:stretch>
            <a:fillRect/>
          </a:stretch>
        </p:blipFill>
        <p:spPr>
          <a:xfrm>
            <a:off x="5385449" y="1751875"/>
            <a:ext cx="2966025" cy="1980300"/>
          </a:xfrm>
          <a:prstGeom prst="rect">
            <a:avLst/>
          </a:prstGeom>
          <a:noFill/>
          <a:ln>
            <a:noFill/>
          </a:ln>
        </p:spPr>
      </p:pic>
      <p:pic>
        <p:nvPicPr>
          <p:cNvPr id="90" name="Google Shape;90;p17"/>
          <p:cNvPicPr preferRelativeResize="0"/>
          <p:nvPr/>
        </p:nvPicPr>
        <p:blipFill rotWithShape="1">
          <a:blip r:embed="rId5">
            <a:alphaModFix/>
          </a:blip>
          <a:srcRect b="0" l="0" r="0" t="80488"/>
          <a:stretch/>
        </p:blipFill>
        <p:spPr>
          <a:xfrm>
            <a:off x="4699350" y="3771150"/>
            <a:ext cx="4211349" cy="43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p:nvPr/>
        </p:nvSpPr>
        <p:spPr>
          <a:xfrm>
            <a:off x="1256725" y="1567150"/>
            <a:ext cx="6586200" cy="709800"/>
          </a:xfrm>
          <a:prstGeom prst="rect">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Classification</a:t>
            </a:r>
            <a:endParaRPr/>
          </a:p>
        </p:txBody>
      </p:sp>
      <p:sp>
        <p:nvSpPr>
          <p:cNvPr id="97" name="Google Shape;97;p18"/>
          <p:cNvSpPr txBox="1"/>
          <p:nvPr/>
        </p:nvSpPr>
        <p:spPr>
          <a:xfrm>
            <a:off x="1139575" y="1551125"/>
            <a:ext cx="6820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Roboto"/>
                <a:ea typeface="Roboto"/>
                <a:cs typeface="Roboto"/>
                <a:sym typeface="Roboto"/>
              </a:rPr>
              <a:t>I have been working with Archie, a 10-year-old diabetic cat. He currently receives 3 units of ProZinc insulin</a:t>
            </a:r>
            <a:endParaRPr sz="1800">
              <a:solidFill>
                <a:schemeClr val="dk1"/>
              </a:solidFill>
              <a:latin typeface="Roboto"/>
              <a:ea typeface="Roboto"/>
              <a:cs typeface="Roboto"/>
              <a:sym typeface="Roboto"/>
            </a:endParaRPr>
          </a:p>
        </p:txBody>
      </p:sp>
      <p:sp>
        <p:nvSpPr>
          <p:cNvPr id="98" name="Google Shape;98;p18"/>
          <p:cNvSpPr txBox="1"/>
          <p:nvPr/>
        </p:nvSpPr>
        <p:spPr>
          <a:xfrm>
            <a:off x="1097725" y="2877550"/>
            <a:ext cx="45162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dk1"/>
                </a:solidFill>
                <a:latin typeface="Nunito"/>
                <a:ea typeface="Nunito"/>
                <a:cs typeface="Nunito"/>
                <a:sym typeface="Nunito"/>
              </a:rPr>
              <a:t>Cat vs Dog</a:t>
            </a:r>
            <a:endParaRPr sz="2600">
              <a:solidFill>
                <a:schemeClr val="dk1"/>
              </a:solidFill>
              <a:latin typeface="Nunito"/>
              <a:ea typeface="Nunito"/>
              <a:cs typeface="Nunito"/>
              <a:sym typeface="Nunito"/>
            </a:endParaRPr>
          </a:p>
          <a:p>
            <a:pPr indent="0" lvl="0" marL="0" rtl="0" algn="l">
              <a:spcBef>
                <a:spcPts val="0"/>
              </a:spcBef>
              <a:spcAft>
                <a:spcPts val="0"/>
              </a:spcAft>
              <a:buNone/>
            </a:pPr>
            <a:r>
              <a:rPr lang="en-GB" sz="2600">
                <a:solidFill>
                  <a:schemeClr val="dk1"/>
                </a:solidFill>
                <a:latin typeface="Nunito"/>
                <a:ea typeface="Nunito"/>
                <a:cs typeface="Nunito"/>
                <a:sym typeface="Nunito"/>
              </a:rPr>
              <a:t>Neutered / Spayed?</a:t>
            </a:r>
            <a:endParaRPr sz="2600">
              <a:solidFill>
                <a:schemeClr val="dk1"/>
              </a:solidFill>
              <a:latin typeface="Nunito"/>
              <a:ea typeface="Nunito"/>
              <a:cs typeface="Nunito"/>
              <a:sym typeface="Nunito"/>
            </a:endParaRPr>
          </a:p>
          <a:p>
            <a:pPr indent="0" lvl="0" marL="0" rtl="0" algn="l">
              <a:spcBef>
                <a:spcPts val="0"/>
              </a:spcBef>
              <a:spcAft>
                <a:spcPts val="0"/>
              </a:spcAft>
              <a:buNone/>
            </a:pPr>
            <a:r>
              <a:t/>
            </a:r>
            <a:endParaRPr sz="26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Information Extraction</a:t>
            </a:r>
            <a:endParaRPr/>
          </a:p>
        </p:txBody>
      </p:sp>
      <p:sp>
        <p:nvSpPr>
          <p:cNvPr id="104" name="Google Shape;104;p19"/>
          <p:cNvSpPr txBox="1"/>
          <p:nvPr/>
        </p:nvSpPr>
        <p:spPr>
          <a:xfrm>
            <a:off x="1161750" y="2040750"/>
            <a:ext cx="682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CCCCCC"/>
                </a:solidFill>
                <a:latin typeface="Nunito"/>
                <a:ea typeface="Nunito"/>
                <a:cs typeface="Nunito"/>
                <a:sym typeface="Nunito"/>
              </a:rPr>
              <a:t>I have been working with Archie, a 10-year-old</a:t>
            </a:r>
            <a:r>
              <a:rPr lang="en-GB" sz="1900">
                <a:solidFill>
                  <a:schemeClr val="dk1"/>
                </a:solidFill>
                <a:latin typeface="Nunito"/>
                <a:ea typeface="Nunito"/>
                <a:cs typeface="Nunito"/>
                <a:sym typeface="Nunito"/>
              </a:rPr>
              <a:t> </a:t>
            </a:r>
            <a:r>
              <a:rPr lang="en-GB" sz="1900">
                <a:solidFill>
                  <a:schemeClr val="dk1"/>
                </a:solidFill>
                <a:highlight>
                  <a:srgbClr val="CC0000"/>
                </a:highlight>
                <a:latin typeface="Nunito"/>
                <a:ea typeface="Nunito"/>
                <a:cs typeface="Nunito"/>
                <a:sym typeface="Nunito"/>
              </a:rPr>
              <a:t>diabetic</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cat. He currently receives</a:t>
            </a:r>
            <a:r>
              <a:rPr lang="en-GB" sz="1900">
                <a:solidFill>
                  <a:schemeClr val="dk1"/>
                </a:solidFill>
                <a:latin typeface="Nunito"/>
                <a:ea typeface="Nunito"/>
                <a:cs typeface="Nunito"/>
                <a:sym typeface="Nunito"/>
              </a:rPr>
              <a:t> </a:t>
            </a:r>
            <a:r>
              <a:rPr lang="en-GB" sz="1900">
                <a:solidFill>
                  <a:schemeClr val="dk1"/>
                </a:solidFill>
                <a:highlight>
                  <a:srgbClr val="6AA84F"/>
                </a:highlight>
                <a:latin typeface="Nunito"/>
                <a:ea typeface="Nunito"/>
                <a:cs typeface="Nunito"/>
                <a:sym typeface="Nunito"/>
              </a:rPr>
              <a:t>3 units</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of</a:t>
            </a:r>
            <a:r>
              <a:rPr lang="en-GB" sz="1900">
                <a:solidFill>
                  <a:schemeClr val="dk1"/>
                </a:solidFill>
                <a:latin typeface="Nunito"/>
                <a:ea typeface="Nunito"/>
                <a:cs typeface="Nunito"/>
                <a:sym typeface="Nunito"/>
              </a:rPr>
              <a:t> </a:t>
            </a:r>
            <a:r>
              <a:rPr lang="en-GB" sz="1900">
                <a:solidFill>
                  <a:schemeClr val="dk1"/>
                </a:solidFill>
                <a:highlight>
                  <a:srgbClr val="1155CC"/>
                </a:highlight>
                <a:latin typeface="Nunito"/>
                <a:ea typeface="Nunito"/>
                <a:cs typeface="Nunito"/>
                <a:sym typeface="Nunito"/>
              </a:rPr>
              <a:t>ProZinc insulin</a:t>
            </a:r>
            <a:endParaRPr sz="1900">
              <a:solidFill>
                <a:schemeClr val="dk1"/>
              </a:solidFill>
              <a:highlight>
                <a:srgbClr val="1155CC"/>
              </a:highlight>
              <a:latin typeface="Nunito"/>
              <a:ea typeface="Nunito"/>
              <a:cs typeface="Nunito"/>
              <a:sym typeface="Nunito"/>
            </a:endParaRPr>
          </a:p>
        </p:txBody>
      </p:sp>
      <p:sp>
        <p:nvSpPr>
          <p:cNvPr id="105" name="Google Shape;105;p19"/>
          <p:cNvSpPr txBox="1"/>
          <p:nvPr/>
        </p:nvSpPr>
        <p:spPr>
          <a:xfrm>
            <a:off x="6246834" y="1727179"/>
            <a:ext cx="1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DISEASE</a:t>
            </a:r>
            <a:endParaRPr b="1">
              <a:solidFill>
                <a:schemeClr val="dk1"/>
              </a:solidFill>
            </a:endParaRPr>
          </a:p>
        </p:txBody>
      </p:sp>
      <p:sp>
        <p:nvSpPr>
          <p:cNvPr id="106" name="Google Shape;106;p19"/>
          <p:cNvSpPr txBox="1"/>
          <p:nvPr/>
        </p:nvSpPr>
        <p:spPr>
          <a:xfrm>
            <a:off x="3610077" y="2683743"/>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DOSE</a:t>
            </a:r>
            <a:endParaRPr b="1">
              <a:solidFill>
                <a:schemeClr val="dk1"/>
              </a:solidFill>
            </a:endParaRPr>
          </a:p>
        </p:txBody>
      </p:sp>
      <p:sp>
        <p:nvSpPr>
          <p:cNvPr id="107" name="Google Shape;107;p19"/>
          <p:cNvSpPr txBox="1"/>
          <p:nvPr/>
        </p:nvSpPr>
        <p:spPr>
          <a:xfrm>
            <a:off x="5023825" y="2661199"/>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DRUG</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Information Extraction</a:t>
            </a:r>
            <a:endParaRPr/>
          </a:p>
        </p:txBody>
      </p:sp>
      <p:sp>
        <p:nvSpPr>
          <p:cNvPr id="113" name="Google Shape;113;p20"/>
          <p:cNvSpPr txBox="1"/>
          <p:nvPr/>
        </p:nvSpPr>
        <p:spPr>
          <a:xfrm>
            <a:off x="1161750" y="2040750"/>
            <a:ext cx="682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CCCCCC"/>
                </a:solidFill>
                <a:latin typeface="Nunito"/>
                <a:ea typeface="Nunito"/>
                <a:cs typeface="Nunito"/>
                <a:sym typeface="Nunito"/>
              </a:rPr>
              <a:t>I have been working with Archie, a 10-year-old</a:t>
            </a:r>
            <a:r>
              <a:rPr lang="en-GB" sz="1900">
                <a:solidFill>
                  <a:schemeClr val="dk1"/>
                </a:solidFill>
                <a:latin typeface="Nunito"/>
                <a:ea typeface="Nunito"/>
                <a:cs typeface="Nunito"/>
                <a:sym typeface="Nunito"/>
              </a:rPr>
              <a:t> </a:t>
            </a:r>
            <a:r>
              <a:rPr lang="en-GB" sz="1900">
                <a:solidFill>
                  <a:schemeClr val="dk1"/>
                </a:solidFill>
                <a:highlight>
                  <a:srgbClr val="CC0000"/>
                </a:highlight>
                <a:latin typeface="Nunito"/>
                <a:ea typeface="Nunito"/>
                <a:cs typeface="Nunito"/>
                <a:sym typeface="Nunito"/>
              </a:rPr>
              <a:t>diabetic</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cat. He currently receives</a:t>
            </a:r>
            <a:r>
              <a:rPr lang="en-GB" sz="1900">
                <a:solidFill>
                  <a:schemeClr val="dk1"/>
                </a:solidFill>
                <a:latin typeface="Nunito"/>
                <a:ea typeface="Nunito"/>
                <a:cs typeface="Nunito"/>
                <a:sym typeface="Nunito"/>
              </a:rPr>
              <a:t> </a:t>
            </a:r>
            <a:r>
              <a:rPr lang="en-GB" sz="1900">
                <a:solidFill>
                  <a:schemeClr val="dk1"/>
                </a:solidFill>
                <a:highlight>
                  <a:srgbClr val="6AA84F"/>
                </a:highlight>
                <a:latin typeface="Nunito"/>
                <a:ea typeface="Nunito"/>
                <a:cs typeface="Nunito"/>
                <a:sym typeface="Nunito"/>
              </a:rPr>
              <a:t>3 units</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of</a:t>
            </a:r>
            <a:r>
              <a:rPr lang="en-GB" sz="1900">
                <a:solidFill>
                  <a:schemeClr val="dk1"/>
                </a:solidFill>
                <a:latin typeface="Nunito"/>
                <a:ea typeface="Nunito"/>
                <a:cs typeface="Nunito"/>
                <a:sym typeface="Nunito"/>
              </a:rPr>
              <a:t> </a:t>
            </a:r>
            <a:r>
              <a:rPr lang="en-GB" sz="1900">
                <a:solidFill>
                  <a:schemeClr val="dk1"/>
                </a:solidFill>
                <a:highlight>
                  <a:srgbClr val="1155CC"/>
                </a:highlight>
                <a:latin typeface="Nunito"/>
                <a:ea typeface="Nunito"/>
                <a:cs typeface="Nunito"/>
                <a:sym typeface="Nunito"/>
              </a:rPr>
              <a:t>ProZinc insulin</a:t>
            </a:r>
            <a:endParaRPr sz="1900">
              <a:solidFill>
                <a:schemeClr val="dk1"/>
              </a:solidFill>
              <a:highlight>
                <a:srgbClr val="1155CC"/>
              </a:highlight>
              <a:latin typeface="Nunito"/>
              <a:ea typeface="Nunito"/>
              <a:cs typeface="Nunito"/>
              <a:sym typeface="Nunito"/>
            </a:endParaRPr>
          </a:p>
        </p:txBody>
      </p:sp>
      <p:sp>
        <p:nvSpPr>
          <p:cNvPr id="114" name="Google Shape;114;p20"/>
          <p:cNvSpPr txBox="1"/>
          <p:nvPr/>
        </p:nvSpPr>
        <p:spPr>
          <a:xfrm>
            <a:off x="6246834" y="1727179"/>
            <a:ext cx="1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DISEASE</a:t>
            </a:r>
            <a:endParaRPr b="1">
              <a:solidFill>
                <a:schemeClr val="dk1"/>
              </a:solidFill>
            </a:endParaRPr>
          </a:p>
        </p:txBody>
      </p:sp>
      <p:sp>
        <p:nvSpPr>
          <p:cNvPr id="115" name="Google Shape;115;p20"/>
          <p:cNvSpPr txBox="1"/>
          <p:nvPr/>
        </p:nvSpPr>
        <p:spPr>
          <a:xfrm>
            <a:off x="3610077" y="2683743"/>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DOSE</a:t>
            </a:r>
            <a:endParaRPr b="1">
              <a:solidFill>
                <a:schemeClr val="dk1"/>
              </a:solidFill>
            </a:endParaRPr>
          </a:p>
        </p:txBody>
      </p:sp>
      <p:sp>
        <p:nvSpPr>
          <p:cNvPr id="116" name="Google Shape;116;p20"/>
          <p:cNvSpPr txBox="1"/>
          <p:nvPr/>
        </p:nvSpPr>
        <p:spPr>
          <a:xfrm>
            <a:off x="5023825" y="2661199"/>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DRUG</a:t>
            </a:r>
            <a:endParaRPr b="1">
              <a:solidFill>
                <a:schemeClr val="dk1"/>
              </a:solidFill>
            </a:endParaRPr>
          </a:p>
        </p:txBody>
      </p:sp>
      <p:cxnSp>
        <p:nvCxnSpPr>
          <p:cNvPr id="117" name="Google Shape;117;p20"/>
          <p:cNvCxnSpPr>
            <a:stCxn id="115" idx="2"/>
            <a:endCxn id="116" idx="2"/>
          </p:cNvCxnSpPr>
          <p:nvPr/>
        </p:nvCxnSpPr>
        <p:spPr>
          <a:xfrm rot="-5400000">
            <a:off x="4689177" y="2365893"/>
            <a:ext cx="22500" cy="1413600"/>
          </a:xfrm>
          <a:prstGeom prst="bentConnector3">
            <a:avLst>
              <a:gd fmla="val -2118809" name="adj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Information Extraction</a:t>
            </a:r>
            <a:endParaRPr/>
          </a:p>
        </p:txBody>
      </p:sp>
      <p:sp>
        <p:nvSpPr>
          <p:cNvPr id="123" name="Google Shape;123;p21"/>
          <p:cNvSpPr txBox="1"/>
          <p:nvPr/>
        </p:nvSpPr>
        <p:spPr>
          <a:xfrm>
            <a:off x="1161750" y="2040750"/>
            <a:ext cx="682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rgbClr val="CCCCCC"/>
                </a:solidFill>
                <a:latin typeface="Nunito"/>
                <a:ea typeface="Nunito"/>
                <a:cs typeface="Nunito"/>
                <a:sym typeface="Nunito"/>
              </a:rPr>
              <a:t>I have been working with Archie, a 10-year-old</a:t>
            </a:r>
            <a:r>
              <a:rPr lang="en-GB" sz="1900">
                <a:solidFill>
                  <a:schemeClr val="dk1"/>
                </a:solidFill>
                <a:latin typeface="Nunito"/>
                <a:ea typeface="Nunito"/>
                <a:cs typeface="Nunito"/>
                <a:sym typeface="Nunito"/>
              </a:rPr>
              <a:t> </a:t>
            </a:r>
            <a:r>
              <a:rPr lang="en-GB" sz="1900">
                <a:solidFill>
                  <a:schemeClr val="dk1"/>
                </a:solidFill>
                <a:highlight>
                  <a:srgbClr val="CC0000"/>
                </a:highlight>
                <a:latin typeface="Nunito"/>
                <a:ea typeface="Nunito"/>
                <a:cs typeface="Nunito"/>
                <a:sym typeface="Nunito"/>
              </a:rPr>
              <a:t>diabetic</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cat. He currently receives</a:t>
            </a:r>
            <a:r>
              <a:rPr lang="en-GB" sz="1900">
                <a:solidFill>
                  <a:schemeClr val="dk1"/>
                </a:solidFill>
                <a:latin typeface="Nunito"/>
                <a:ea typeface="Nunito"/>
                <a:cs typeface="Nunito"/>
                <a:sym typeface="Nunito"/>
              </a:rPr>
              <a:t> </a:t>
            </a:r>
            <a:r>
              <a:rPr lang="en-GB" sz="1900">
                <a:solidFill>
                  <a:schemeClr val="dk1"/>
                </a:solidFill>
                <a:highlight>
                  <a:srgbClr val="6AA84F"/>
                </a:highlight>
                <a:latin typeface="Nunito"/>
                <a:ea typeface="Nunito"/>
                <a:cs typeface="Nunito"/>
                <a:sym typeface="Nunito"/>
              </a:rPr>
              <a:t>3 units</a:t>
            </a:r>
            <a:r>
              <a:rPr lang="en-GB" sz="1900">
                <a:solidFill>
                  <a:schemeClr val="dk1"/>
                </a:solidFill>
                <a:latin typeface="Nunito"/>
                <a:ea typeface="Nunito"/>
                <a:cs typeface="Nunito"/>
                <a:sym typeface="Nunito"/>
              </a:rPr>
              <a:t> </a:t>
            </a:r>
            <a:r>
              <a:rPr lang="en-GB" sz="1900">
                <a:solidFill>
                  <a:srgbClr val="B7B7B7"/>
                </a:solidFill>
                <a:latin typeface="Nunito"/>
                <a:ea typeface="Nunito"/>
                <a:cs typeface="Nunito"/>
                <a:sym typeface="Nunito"/>
              </a:rPr>
              <a:t>of</a:t>
            </a:r>
            <a:r>
              <a:rPr lang="en-GB" sz="1900">
                <a:solidFill>
                  <a:schemeClr val="dk1"/>
                </a:solidFill>
                <a:latin typeface="Nunito"/>
                <a:ea typeface="Nunito"/>
                <a:cs typeface="Nunito"/>
                <a:sym typeface="Nunito"/>
              </a:rPr>
              <a:t> </a:t>
            </a:r>
            <a:r>
              <a:rPr lang="en-GB" sz="1900">
                <a:solidFill>
                  <a:schemeClr val="dk1"/>
                </a:solidFill>
                <a:highlight>
                  <a:srgbClr val="1155CC"/>
                </a:highlight>
                <a:latin typeface="Nunito"/>
                <a:ea typeface="Nunito"/>
                <a:cs typeface="Nunito"/>
                <a:sym typeface="Nunito"/>
              </a:rPr>
              <a:t>ProZinc insulin</a:t>
            </a:r>
            <a:endParaRPr sz="1900">
              <a:solidFill>
                <a:schemeClr val="dk1"/>
              </a:solidFill>
              <a:highlight>
                <a:srgbClr val="1155CC"/>
              </a:highlight>
              <a:latin typeface="Nunito"/>
              <a:ea typeface="Nunito"/>
              <a:cs typeface="Nunito"/>
              <a:sym typeface="Nunito"/>
            </a:endParaRPr>
          </a:p>
        </p:txBody>
      </p:sp>
      <p:sp>
        <p:nvSpPr>
          <p:cNvPr id="124" name="Google Shape;124;p21"/>
          <p:cNvSpPr txBox="1"/>
          <p:nvPr/>
        </p:nvSpPr>
        <p:spPr>
          <a:xfrm>
            <a:off x="6246834" y="1727179"/>
            <a:ext cx="1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DISEASE</a:t>
            </a:r>
            <a:endParaRPr b="1">
              <a:solidFill>
                <a:schemeClr val="dk1"/>
              </a:solidFill>
            </a:endParaRPr>
          </a:p>
        </p:txBody>
      </p:sp>
      <p:sp>
        <p:nvSpPr>
          <p:cNvPr id="125" name="Google Shape;125;p21"/>
          <p:cNvSpPr txBox="1"/>
          <p:nvPr/>
        </p:nvSpPr>
        <p:spPr>
          <a:xfrm>
            <a:off x="3610077" y="2683743"/>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DOSE</a:t>
            </a:r>
            <a:endParaRPr b="1">
              <a:solidFill>
                <a:schemeClr val="dk1"/>
              </a:solidFill>
            </a:endParaRPr>
          </a:p>
        </p:txBody>
      </p:sp>
      <p:sp>
        <p:nvSpPr>
          <p:cNvPr id="126" name="Google Shape;126;p21"/>
          <p:cNvSpPr txBox="1"/>
          <p:nvPr/>
        </p:nvSpPr>
        <p:spPr>
          <a:xfrm>
            <a:off x="5023825" y="2661199"/>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DRUG</a:t>
            </a:r>
            <a:endParaRPr b="1">
              <a:solidFill>
                <a:schemeClr val="dk1"/>
              </a:solidFill>
            </a:endParaRPr>
          </a:p>
        </p:txBody>
      </p:sp>
      <p:cxnSp>
        <p:nvCxnSpPr>
          <p:cNvPr id="127" name="Google Shape;127;p21"/>
          <p:cNvCxnSpPr>
            <a:stCxn id="125" idx="2"/>
            <a:endCxn id="126" idx="2"/>
          </p:cNvCxnSpPr>
          <p:nvPr/>
        </p:nvCxnSpPr>
        <p:spPr>
          <a:xfrm rot="-5400000">
            <a:off x="4689177" y="2365893"/>
            <a:ext cx="22500" cy="1413600"/>
          </a:xfrm>
          <a:prstGeom prst="bentConnector3">
            <a:avLst>
              <a:gd fmla="val -2118809" name="adj1"/>
            </a:avLst>
          </a:prstGeom>
          <a:noFill/>
          <a:ln cap="flat" cmpd="sng" w="38100">
            <a:solidFill>
              <a:schemeClr val="dk1"/>
            </a:solidFill>
            <a:prstDash val="solid"/>
            <a:round/>
            <a:headEnd len="med" w="med" type="none"/>
            <a:tailEnd len="med" w="med" type="triangle"/>
          </a:ln>
        </p:spPr>
      </p:cxnSp>
      <p:pic>
        <p:nvPicPr>
          <p:cNvPr id="128" name="Google Shape;128;p21"/>
          <p:cNvPicPr preferRelativeResize="0"/>
          <p:nvPr/>
        </p:nvPicPr>
        <p:blipFill>
          <a:blip r:embed="rId3">
            <a:alphaModFix/>
          </a:blip>
          <a:stretch>
            <a:fillRect/>
          </a:stretch>
        </p:blipFill>
        <p:spPr>
          <a:xfrm>
            <a:off x="5545813" y="672250"/>
            <a:ext cx="2413636" cy="1062000"/>
          </a:xfrm>
          <a:prstGeom prst="rect">
            <a:avLst/>
          </a:prstGeom>
          <a:noFill/>
          <a:ln>
            <a:noFill/>
          </a:ln>
        </p:spPr>
      </p:pic>
      <p:pic>
        <p:nvPicPr>
          <p:cNvPr id="129" name="Google Shape;129;p21"/>
          <p:cNvPicPr preferRelativeResize="0"/>
          <p:nvPr/>
        </p:nvPicPr>
        <p:blipFill>
          <a:blip r:embed="rId4">
            <a:alphaModFix/>
          </a:blip>
          <a:stretch>
            <a:fillRect/>
          </a:stretch>
        </p:blipFill>
        <p:spPr>
          <a:xfrm>
            <a:off x="5790925" y="2918275"/>
            <a:ext cx="2903990" cy="1735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